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66FF"/>
    <a:srgbClr val="FECAF0"/>
    <a:srgbClr val="FB0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56" y="2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605C-0C38-403B-B812-0A10B59102FE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DC91-6AA4-47E8-8C15-6C2108C56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93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605C-0C38-403B-B812-0A10B59102FE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DC91-6AA4-47E8-8C15-6C2108C56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0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605C-0C38-403B-B812-0A10B59102FE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DC91-6AA4-47E8-8C15-6C2108C56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31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605C-0C38-403B-B812-0A10B59102FE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DC91-6AA4-47E8-8C15-6C2108C56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70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605C-0C38-403B-B812-0A10B59102FE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DC91-6AA4-47E8-8C15-6C2108C56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502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605C-0C38-403B-B812-0A10B59102FE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DC91-6AA4-47E8-8C15-6C2108C56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64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605C-0C38-403B-B812-0A10B59102FE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DC91-6AA4-47E8-8C15-6C2108C56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72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605C-0C38-403B-B812-0A10B59102FE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DC91-6AA4-47E8-8C15-6C2108C56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7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605C-0C38-403B-B812-0A10B59102FE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DC91-6AA4-47E8-8C15-6C2108C56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269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605C-0C38-403B-B812-0A10B59102FE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DC91-6AA4-47E8-8C15-6C2108C56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354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605C-0C38-403B-B812-0A10B59102FE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DC91-6AA4-47E8-8C15-6C2108C56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4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6605C-0C38-403B-B812-0A10B59102FE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FDC91-6AA4-47E8-8C15-6C2108C56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570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724036"/>
              </p:ext>
            </p:extLst>
          </p:nvPr>
        </p:nvGraphicFramePr>
        <p:xfrm>
          <a:off x="379527" y="2166326"/>
          <a:ext cx="9023877" cy="1772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4329">
                  <a:extLst>
                    <a:ext uri="{9D8B030D-6E8A-4147-A177-3AD203B41FA5}">
                      <a16:colId xmlns:a16="http://schemas.microsoft.com/office/drawing/2014/main" val="1811257565"/>
                    </a:ext>
                  </a:extLst>
                </a:gridCol>
                <a:gridCol w="2096655">
                  <a:extLst>
                    <a:ext uri="{9D8B030D-6E8A-4147-A177-3AD203B41FA5}">
                      <a16:colId xmlns:a16="http://schemas.microsoft.com/office/drawing/2014/main" val="2617680531"/>
                    </a:ext>
                  </a:extLst>
                </a:gridCol>
                <a:gridCol w="2122893">
                  <a:extLst>
                    <a:ext uri="{9D8B030D-6E8A-4147-A177-3AD203B41FA5}">
                      <a16:colId xmlns:a16="http://schemas.microsoft.com/office/drawing/2014/main" val="3742761652"/>
                    </a:ext>
                  </a:extLst>
                </a:gridCol>
              </a:tblGrid>
              <a:tr h="5529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+mn-cs"/>
                        </a:rPr>
                        <a:t>火・木曜日　</a:t>
                      </a:r>
                      <a:r>
                        <a:rPr kumimoji="1" lang="en-US" altLang="ja-JP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+mn-cs"/>
                        </a:rPr>
                        <a:t>日</a:t>
                      </a:r>
                      <a:r>
                        <a:rPr kumimoji="1" lang="en-US" altLang="ja-JP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+mn-cs"/>
                        </a:rPr>
                        <a:t>/5</a:t>
                      </a:r>
                      <a:r>
                        <a:rPr kumimoji="1" lang="ja-JP" alt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+mn-cs"/>
                        </a:rPr>
                        <a:t>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+mn-cs"/>
                        </a:rPr>
                        <a:t>戸外遊び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+mn-cs"/>
                        </a:rPr>
                        <a:t>室内遊び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090355"/>
                  </a:ext>
                </a:extLst>
              </a:tr>
              <a:tr h="5793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+mn-cs"/>
                        </a:rPr>
                        <a:t>９：４５～１０：４５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42323"/>
                  </a:ext>
                </a:extLst>
              </a:tr>
              <a:tr h="640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+mn-cs"/>
                        </a:rPr>
                        <a:t>１１：００～１１：４５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熱中症の恐れがある為</a:t>
                      </a:r>
                      <a:endParaRPr kumimoji="1" lang="en-US" altLang="ja-JP" sz="14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当面の間、中止</a:t>
                      </a:r>
                      <a:endParaRPr kumimoji="1" lang="ja-JP" altLang="en-US" sz="18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96621"/>
                  </a:ext>
                </a:extLst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80998" y="123450"/>
            <a:ext cx="9144000" cy="931986"/>
          </a:xfrm>
          <a:solidFill>
            <a:srgbClr val="FFC000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ja-JP" altLang="en-US" sz="5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支援センター利用予約について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9078" y="1093156"/>
            <a:ext cx="952783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/>
              <a:t>新型コロナウイルス感染症</a:t>
            </a:r>
            <a:r>
              <a:rPr lang="ja-JP" altLang="en-US" sz="1300" b="1" dirty="0" smtClean="0"/>
              <a:t>拡大防止の</a:t>
            </a:r>
            <a:r>
              <a:rPr lang="ja-JP" altLang="en-US" sz="1300" b="1" dirty="0"/>
              <a:t>為、当面の間　下記のように変更させて</a:t>
            </a:r>
            <a:r>
              <a:rPr lang="ja-JP" altLang="en-US" sz="1300" b="1" dirty="0" smtClean="0"/>
              <a:t>頂きます。ご協力</a:t>
            </a:r>
            <a:r>
              <a:rPr lang="ja-JP" altLang="en-US" sz="1300" b="1" dirty="0"/>
              <a:t>の程、宜しくお願い致します。</a:t>
            </a:r>
            <a:endParaRPr lang="en-US" altLang="ja-JP" sz="13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1061" y="1343341"/>
            <a:ext cx="87115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★予約制：☎２５２－７０２４</a:t>
            </a:r>
            <a:endParaRPr lang="en-US" altLang="ja-JP" sz="2400" b="1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24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お子様のフルネーム・年齢・連絡先を伝えてください。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35270" y="4378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01764" y="5726921"/>
            <a:ext cx="9702466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ja-JP" sz="1350" dirty="0">
                <a:solidFill>
                  <a:prstClr val="black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※</a:t>
            </a:r>
            <a:r>
              <a:rPr lang="ja-JP" altLang="en-US" sz="1350" dirty="0">
                <a:solidFill>
                  <a:prstClr val="black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新型コロナウイルス感染防止のため、</a:t>
            </a:r>
            <a:r>
              <a:rPr lang="ja-JP" altLang="en-US" sz="135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未就園学児のみの利用</a:t>
            </a:r>
            <a:r>
              <a:rPr lang="ja-JP" altLang="en-US" sz="1350" dirty="0">
                <a:solidFill>
                  <a:prstClr val="black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とさせて頂きます。</a:t>
            </a:r>
            <a:r>
              <a:rPr lang="ja-JP" altLang="en-US" sz="1350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  <a:endParaRPr lang="en-US" altLang="ja-JP" sz="1350" dirty="0">
              <a:solidFill>
                <a:srgbClr val="0070C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lvl="0"/>
            <a:r>
              <a:rPr lang="en-US" altLang="ja-JP" sz="1350" dirty="0">
                <a:solidFill>
                  <a:prstClr val="black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※</a:t>
            </a:r>
            <a:r>
              <a:rPr lang="ja-JP" altLang="en-US" sz="1350" dirty="0">
                <a:solidFill>
                  <a:prstClr val="black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大勢の方が利用できるよう週１（火・木・土）の予約とさせて頂く事もありますが、ご理解の程、宜しく</a:t>
            </a:r>
            <a:r>
              <a:rPr lang="ja-JP" altLang="en-US" sz="1350" dirty="0" smtClean="0">
                <a:solidFill>
                  <a:prstClr val="black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お願い致します</a:t>
            </a:r>
            <a:r>
              <a:rPr lang="ja-JP" altLang="en-US" sz="1350" dirty="0">
                <a:solidFill>
                  <a:prstClr val="black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。</a:t>
            </a:r>
            <a:endParaRPr lang="en-US" altLang="ja-JP" sz="1350" kern="0" dirty="0">
              <a:solidFill>
                <a:prstClr val="black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lvl="0">
              <a:defRPr/>
            </a:pPr>
            <a:r>
              <a:rPr lang="en-US" altLang="ja-JP" sz="1350" kern="0" dirty="0">
                <a:solidFill>
                  <a:prstClr val="black"/>
                </a:solidFill>
                <a:latin typeface="HGP創英角ﾎﾟｯﾌﾟ体" pitchFamily="50" charset="-128"/>
                <a:ea typeface="HGP創英角ﾎﾟｯﾌﾟ体" pitchFamily="50" charset="-128"/>
              </a:rPr>
              <a:t>※</a:t>
            </a:r>
            <a:r>
              <a:rPr lang="ja-JP" altLang="en-US" sz="1350" kern="0" dirty="0" smtClean="0">
                <a:solidFill>
                  <a:prstClr val="black"/>
                </a:solidFill>
                <a:latin typeface="HGP創英角ﾎﾟｯﾌﾟ体" pitchFamily="50" charset="-128"/>
                <a:ea typeface="HGP創英角ﾎﾟｯﾌﾟ体" pitchFamily="50" charset="-128"/>
              </a:rPr>
              <a:t>戸外の利用をされる方につきましては、園庭での活動となりますので、</a:t>
            </a:r>
            <a:r>
              <a:rPr lang="ja-JP" altLang="en-US" sz="1350" kern="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雨天</a:t>
            </a:r>
            <a:r>
              <a:rPr lang="ja-JP" altLang="en-US" sz="1350" kern="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の場合はお休み</a:t>
            </a:r>
            <a:r>
              <a:rPr lang="ja-JP" altLang="en-US" sz="1350" kern="0" dirty="0" smtClean="0">
                <a:solidFill>
                  <a:prstClr val="black"/>
                </a:solidFill>
                <a:latin typeface="HGP創英角ﾎﾟｯﾌﾟ体" pitchFamily="50" charset="-128"/>
                <a:ea typeface="HGP創英角ﾎﾟｯﾌﾟ体" pitchFamily="50" charset="-128"/>
              </a:rPr>
              <a:t>と</a:t>
            </a:r>
            <a:r>
              <a:rPr lang="ja-JP" altLang="en-US" sz="1350" kern="0" dirty="0">
                <a:solidFill>
                  <a:prstClr val="black"/>
                </a:solidFill>
                <a:latin typeface="HGP創英角ﾎﾟｯﾌﾟ体" pitchFamily="50" charset="-128"/>
                <a:ea typeface="HGP創英角ﾎﾟｯﾌﾟ体" pitchFamily="50" charset="-128"/>
              </a:rPr>
              <a:t>なり</a:t>
            </a:r>
            <a:r>
              <a:rPr lang="ja-JP" altLang="en-US" sz="1350" kern="0" dirty="0" smtClean="0">
                <a:solidFill>
                  <a:prstClr val="black"/>
                </a:solidFill>
                <a:latin typeface="HGP創英角ﾎﾟｯﾌﾟ体" pitchFamily="50" charset="-128"/>
                <a:ea typeface="HGP創英角ﾎﾟｯﾌﾟ体" pitchFamily="50" charset="-128"/>
              </a:rPr>
              <a:t>ます</a:t>
            </a:r>
            <a:r>
              <a:rPr lang="ja-JP" altLang="en-US" sz="1350" kern="0" dirty="0" smtClean="0">
                <a:solidFill>
                  <a:prstClr val="black"/>
                </a:solidFill>
                <a:latin typeface="HGP創英角ﾎﾟｯﾌﾟ体" pitchFamily="50" charset="-128"/>
                <a:ea typeface="HGP創英角ﾎﾟｯﾌﾟ体" pitchFamily="50" charset="-128"/>
              </a:rPr>
              <a:t>。また、</a:t>
            </a:r>
            <a:r>
              <a:rPr lang="ja-JP" altLang="en-US" sz="1350" kern="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外気温</a:t>
            </a:r>
            <a:r>
              <a:rPr lang="ja-JP" altLang="en-US" sz="1350" kern="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が３０</a:t>
            </a:r>
            <a:r>
              <a:rPr lang="ja-JP" altLang="en-US" sz="1350" kern="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℃</a:t>
            </a:r>
            <a:r>
              <a:rPr lang="ja-JP" altLang="en-US" sz="1350" kern="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を</a:t>
            </a:r>
            <a:endParaRPr lang="en-US" altLang="ja-JP" sz="1350" kern="0" dirty="0" smtClean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lvl="0">
              <a:defRPr/>
            </a:pPr>
            <a:r>
              <a:rPr lang="ja-JP" altLang="en-US" sz="1350" kern="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1350" kern="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 超えると</a:t>
            </a:r>
            <a:r>
              <a:rPr lang="ja-JP" altLang="en-US" sz="1350" kern="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熱中症</a:t>
            </a:r>
            <a:r>
              <a:rPr lang="ja-JP" altLang="en-US" sz="1350" kern="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の恐れがある為</a:t>
            </a:r>
            <a:r>
              <a:rPr lang="ja-JP" altLang="en-US" sz="1350" kern="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、中止</a:t>
            </a:r>
            <a:r>
              <a:rPr lang="ja-JP" altLang="en-US" sz="1350" kern="0" dirty="0" smtClean="0">
                <a:latin typeface="HGP創英角ﾎﾟｯﾌﾟ体" pitchFamily="50" charset="-128"/>
                <a:ea typeface="HGP創英角ﾎﾟｯﾌﾟ体" pitchFamily="50" charset="-128"/>
              </a:rPr>
              <a:t>となります</a:t>
            </a:r>
            <a:r>
              <a:rPr lang="ja-JP" altLang="en-US" sz="1350" kern="0" dirty="0" smtClean="0">
                <a:solidFill>
                  <a:prstClr val="black"/>
                </a:solidFill>
                <a:latin typeface="HGP創英角ﾎﾟｯﾌﾟ体" pitchFamily="50" charset="-128"/>
                <a:ea typeface="HGP創英角ﾎﾟｯﾌﾟ体" pitchFamily="50" charset="-128"/>
              </a:rPr>
              <a:t>。</a:t>
            </a:r>
            <a:r>
              <a:rPr lang="ja-JP" altLang="en-US" sz="1350" kern="0" dirty="0">
                <a:solidFill>
                  <a:prstClr val="black"/>
                </a:solidFill>
                <a:latin typeface="HGP創英角ﾎﾟｯﾌﾟ体" pitchFamily="50" charset="-128"/>
                <a:ea typeface="HGP創英角ﾎﾟｯﾌﾟ体" pitchFamily="50" charset="-128"/>
              </a:rPr>
              <a:t>日程</a:t>
            </a:r>
            <a:r>
              <a:rPr lang="ja-JP" altLang="en-US" sz="1350" kern="0" dirty="0" smtClean="0">
                <a:solidFill>
                  <a:prstClr val="black"/>
                </a:solidFill>
                <a:latin typeface="HGP創英角ﾎﾟｯﾌﾟ体" pitchFamily="50" charset="-128"/>
                <a:ea typeface="HGP創英角ﾎﾟｯﾌﾟ体" pitchFamily="50" charset="-128"/>
              </a:rPr>
              <a:t>の変更がある場合がありますので</a:t>
            </a:r>
            <a:r>
              <a:rPr lang="ja-JP" altLang="en-US" sz="1350" kern="0" dirty="0" smtClean="0">
                <a:solidFill>
                  <a:prstClr val="black"/>
                </a:solidFill>
                <a:latin typeface="HGP創英角ﾎﾟｯﾌﾟ体" pitchFamily="50" charset="-128"/>
                <a:ea typeface="HGP創英角ﾎﾟｯﾌﾟ体" pitchFamily="50" charset="-128"/>
              </a:rPr>
              <a:t>、</a:t>
            </a:r>
            <a:r>
              <a:rPr lang="ja-JP" altLang="en-US" sz="1350" kern="0" dirty="0" smtClean="0">
                <a:latin typeface="HGP創英角ﾎﾟｯﾌﾟ体" pitchFamily="50" charset="-128"/>
                <a:ea typeface="HGP創英角ﾎﾟｯﾌﾟ体" pitchFamily="50" charset="-128"/>
              </a:rPr>
              <a:t>園</a:t>
            </a:r>
            <a:r>
              <a:rPr lang="ja-JP" altLang="en-US" sz="1350" kern="0" dirty="0">
                <a:latin typeface="HGP創英角ﾎﾟｯﾌﾟ体" pitchFamily="50" charset="-128"/>
                <a:ea typeface="HGP創英角ﾎﾟｯﾌﾟ体" pitchFamily="50" charset="-128"/>
              </a:rPr>
              <a:t>の</a:t>
            </a:r>
            <a:r>
              <a:rPr lang="ja-JP" altLang="en-US" sz="1350" kern="0" dirty="0" smtClean="0">
                <a:latin typeface="HGP創英角ﾎﾟｯﾌﾟ体" pitchFamily="50" charset="-128"/>
                <a:ea typeface="HGP創英角ﾎﾟｯﾌﾟ体" pitchFamily="50" charset="-128"/>
              </a:rPr>
              <a:t>ホームページをご確認下さい。</a:t>
            </a:r>
            <a:endParaRPr lang="en-US" altLang="ja-JP" sz="1350" kern="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lvl="0">
              <a:defRPr/>
            </a:pPr>
            <a:r>
              <a:rPr lang="ja-JP" altLang="en-US" sz="1350" kern="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1350" kern="0" dirty="0" smtClean="0">
                <a:latin typeface="HGP創英角ﾎﾟｯﾌﾟ体" pitchFamily="50" charset="-128"/>
                <a:ea typeface="HGP創英角ﾎﾟｯﾌﾟ体" pitchFamily="50" charset="-128"/>
              </a:rPr>
              <a:t>（</a:t>
            </a:r>
            <a:r>
              <a:rPr lang="ja-JP" altLang="en-US" sz="1350" kern="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当日の</a:t>
            </a:r>
            <a:r>
              <a:rPr lang="ja-JP" altLang="en-US" sz="1350" kern="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９：３０までに</a:t>
            </a:r>
            <a:r>
              <a:rPr lang="ja-JP" altLang="en-US" sz="1350" kern="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お知らせ</a:t>
            </a:r>
            <a:r>
              <a:rPr lang="ja-JP" altLang="en-US" sz="1350" kern="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致します。</a:t>
            </a:r>
            <a:r>
              <a:rPr lang="ja-JP" altLang="en-US" sz="1350" kern="0" dirty="0" smtClean="0">
                <a:solidFill>
                  <a:prstClr val="black"/>
                </a:solidFill>
                <a:latin typeface="HGP創英角ﾎﾟｯﾌﾟ体" pitchFamily="50" charset="-128"/>
                <a:ea typeface="HGP創英角ﾎﾟｯﾌﾟ体" pitchFamily="50" charset="-128"/>
              </a:rPr>
              <a:t>）</a:t>
            </a:r>
            <a:endParaRPr lang="en-US" altLang="ja-JP" sz="1350" kern="0" dirty="0">
              <a:solidFill>
                <a:prstClr val="black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graphicFrame>
        <p:nvGraphicFramePr>
          <p:cNvPr id="42" name="表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391712"/>
              </p:ext>
            </p:extLst>
          </p:nvPr>
        </p:nvGraphicFramePr>
        <p:xfrm>
          <a:off x="379527" y="3965766"/>
          <a:ext cx="9023876" cy="17368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05253">
                  <a:extLst>
                    <a:ext uri="{9D8B030D-6E8A-4147-A177-3AD203B41FA5}">
                      <a16:colId xmlns:a16="http://schemas.microsoft.com/office/drawing/2014/main" val="3299062868"/>
                    </a:ext>
                  </a:extLst>
                </a:gridCol>
                <a:gridCol w="2095730">
                  <a:extLst>
                    <a:ext uri="{9D8B030D-6E8A-4147-A177-3AD203B41FA5}">
                      <a16:colId xmlns:a16="http://schemas.microsoft.com/office/drawing/2014/main" val="2896494247"/>
                    </a:ext>
                  </a:extLst>
                </a:gridCol>
                <a:gridCol w="2122893">
                  <a:extLst>
                    <a:ext uri="{9D8B030D-6E8A-4147-A177-3AD203B41FA5}">
                      <a16:colId xmlns:a16="http://schemas.microsoft.com/office/drawing/2014/main" val="1523515438"/>
                    </a:ext>
                  </a:extLst>
                </a:gridCol>
              </a:tblGrid>
              <a:tr h="5773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6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土曜日</a:t>
                      </a:r>
                      <a:endParaRPr kumimoji="1" lang="ja-JP" altLang="en-US" sz="26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戸外遊び</a:t>
                      </a:r>
                      <a:endParaRPr kumimoji="1" lang="ja-JP" altLang="en-US" sz="28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室内遊び</a:t>
                      </a:r>
                      <a:endParaRPr kumimoji="1" lang="ja-JP" altLang="en-US" sz="28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764450"/>
                  </a:ext>
                </a:extLst>
              </a:tr>
              <a:tr h="5776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９：４５～１０：４５</a:t>
                      </a:r>
                      <a:endParaRPr kumimoji="1" lang="ja-JP" altLang="en-US" sz="28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368388"/>
                  </a:ext>
                </a:extLst>
              </a:tr>
              <a:tr h="581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１１：００～１１：４５</a:t>
                      </a:r>
                      <a:endParaRPr kumimoji="1" lang="ja-JP" altLang="en-US" sz="28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熱中症の恐れがある為</a:t>
                      </a:r>
                      <a:endParaRPr kumimoji="1" lang="en-US" altLang="ja-JP" sz="14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当面の間、中止</a:t>
                      </a:r>
                      <a:endParaRPr kumimoji="1" lang="ja-JP" altLang="en-US" sz="18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solidFill>
                          <a:srgbClr val="FF0000"/>
                        </a:solidFill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748538"/>
                  </a:ext>
                </a:extLst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1333499" y="4025381"/>
            <a:ext cx="40786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250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第１・３・５（６カ月～１歳）よちよちクラブ</a:t>
            </a:r>
            <a:endParaRPr lang="en-US" altLang="ja-JP" sz="1250" dirty="0">
              <a:solidFill>
                <a:srgbClr val="0070C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lvl="0"/>
            <a:r>
              <a:rPr lang="ja-JP" altLang="en-US" sz="1250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第２・４　　（２歳～未就園学児）ハッピークラブ</a:t>
            </a:r>
            <a:endParaRPr lang="ja-JP" altLang="en-US" sz="125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725651" y="2740412"/>
            <a:ext cx="826095" cy="5035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tIns="72000" rtlCol="0">
            <a:spAutoFit/>
          </a:bodyPr>
          <a:lstStyle/>
          <a:p>
            <a:r>
              <a:rPr lang="ja-JP" altLang="en-US" sz="25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３組</a:t>
            </a:r>
            <a:endParaRPr lang="ja-JP" altLang="en-US" sz="25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882342" y="4569081"/>
            <a:ext cx="826095" cy="5035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tIns="72000" rtlCol="0">
            <a:spAutoFit/>
          </a:bodyPr>
          <a:lstStyle/>
          <a:p>
            <a:r>
              <a:rPr lang="ja-JP" altLang="en-US" sz="25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</a:t>
            </a:r>
            <a:r>
              <a:rPr lang="ja-JP" altLang="en-US" sz="25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組</a:t>
            </a:r>
            <a:endParaRPr lang="ja-JP" altLang="en-US" sz="25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725651" y="4576301"/>
            <a:ext cx="826095" cy="5035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tIns="72000" rtlCol="0">
            <a:spAutoFit/>
          </a:bodyPr>
          <a:lstStyle/>
          <a:p>
            <a:r>
              <a:rPr lang="ja-JP" altLang="en-US" sz="25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３組</a:t>
            </a:r>
            <a:endParaRPr lang="ja-JP" altLang="en-US" sz="25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882342" y="2739393"/>
            <a:ext cx="826095" cy="5035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tIns="72000" rtlCol="0">
            <a:spAutoFit/>
          </a:bodyPr>
          <a:lstStyle/>
          <a:p>
            <a:r>
              <a:rPr lang="ja-JP" altLang="en-US" sz="25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</a:t>
            </a:r>
            <a:r>
              <a:rPr lang="ja-JP" altLang="en-US" sz="25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組</a:t>
            </a:r>
            <a:endParaRPr lang="ja-JP" altLang="en-US" sz="25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882342" y="3335724"/>
            <a:ext cx="826095" cy="5035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tIns="72000" rtlCol="0">
            <a:spAutoFit/>
          </a:bodyPr>
          <a:lstStyle/>
          <a:p>
            <a:r>
              <a:rPr lang="ja-JP" altLang="en-US" sz="25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</a:t>
            </a:r>
            <a:r>
              <a:rPr lang="ja-JP" altLang="en-US" sz="25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組</a:t>
            </a:r>
            <a:endParaRPr lang="ja-JP" altLang="en-US" sz="25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882342" y="5163053"/>
            <a:ext cx="826095" cy="5035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tIns="72000" rtlCol="0">
            <a:spAutoFit/>
          </a:bodyPr>
          <a:lstStyle/>
          <a:p>
            <a:r>
              <a:rPr lang="ja-JP" altLang="en-US" sz="25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</a:t>
            </a:r>
            <a:r>
              <a:rPr lang="ja-JP" altLang="en-US" sz="25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組</a:t>
            </a:r>
            <a:endParaRPr lang="ja-JP" altLang="en-US" sz="25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824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539</TotalTime>
  <Words>259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HGS創英角ﾎﾟｯﾌﾟ体</vt:lpstr>
      <vt:lpstr>游ゴシック</vt:lpstr>
      <vt:lpstr>游ゴシック Light</vt:lpstr>
      <vt:lpstr>Arial</vt:lpstr>
      <vt:lpstr>Calibri</vt:lpstr>
      <vt:lpstr>Calibri Light</vt:lpstr>
      <vt:lpstr>Office テーマ</vt:lpstr>
      <vt:lpstr>支援センター利用予約について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今後の支援センターについて</dc:title>
  <dc:creator>長野保育所 保育士</dc:creator>
  <cp:lastModifiedBy>長野保育所 保育士</cp:lastModifiedBy>
  <cp:revision>76</cp:revision>
  <cp:lastPrinted>2022-06-28T07:27:05Z</cp:lastPrinted>
  <dcterms:created xsi:type="dcterms:W3CDTF">2020-07-28T00:41:30Z</dcterms:created>
  <dcterms:modified xsi:type="dcterms:W3CDTF">2022-06-28T07:27:07Z</dcterms:modified>
</cp:coreProperties>
</file>